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7"/>
  </p:notesMasterIdLst>
  <p:sldIdLst>
    <p:sldId id="261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6" r:id="rId16"/>
    <p:sldId id="274" r:id="rId17"/>
    <p:sldId id="275" r:id="rId18"/>
    <p:sldId id="277" r:id="rId19"/>
    <p:sldId id="278" r:id="rId20"/>
    <p:sldId id="279" r:id="rId21"/>
    <p:sldId id="280" r:id="rId22"/>
    <p:sldId id="281" r:id="rId23"/>
    <p:sldId id="285" r:id="rId24"/>
    <p:sldId id="283" r:id="rId25"/>
    <p:sldId id="284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Logisim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Goudy Stout" panose="0202090407030B020401" pitchFamily="18" charset="0"/>
              </a:rPr>
              <a:t>Digital clock and </a:t>
            </a:r>
            <a:r>
              <a:rPr lang="en-US" sz="2400" dirty="0" err="1">
                <a:solidFill>
                  <a:srgbClr val="FFC000"/>
                </a:solidFill>
                <a:latin typeface="Goudy Stout" panose="0202090407030B020401" pitchFamily="18" charset="0"/>
              </a:rPr>
              <a:t>calender</a:t>
            </a:r>
            <a:endParaRPr lang="en-US" sz="2400" dirty="0">
              <a:solidFill>
                <a:srgbClr val="FFC000"/>
              </a:solidFill>
              <a:latin typeface="Goudy Stout" panose="0202090407030B020401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2DA4F1-B01C-7D96-3938-F66047EFC7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7362" y="-94985"/>
            <a:ext cx="2473660" cy="24233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08A164-B617-1852-E220-8D302603056A}"/>
              </a:ext>
            </a:extLst>
          </p:cNvPr>
          <p:cNvSpPr txBox="1"/>
          <p:nvPr/>
        </p:nvSpPr>
        <p:spPr>
          <a:xfrm>
            <a:off x="7700274" y="4969934"/>
            <a:ext cx="467656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Algerian" panose="04020705040A02060702" pitchFamily="82" charset="0"/>
              </a:rPr>
              <a:t>Abhinay kumar</a:t>
            </a:r>
          </a:p>
          <a:p>
            <a:r>
              <a:rPr lang="en-IN" sz="2800" dirty="0">
                <a:latin typeface="Algerian" panose="04020705040A02060702" pitchFamily="82" charset="0"/>
              </a:rPr>
              <a:t>2201cs04</a:t>
            </a:r>
          </a:p>
          <a:p>
            <a:r>
              <a:rPr lang="en-IN" sz="2800" dirty="0">
                <a:latin typeface="Algerian" panose="04020705040A02060702" pitchFamily="82" charset="0"/>
              </a:rPr>
              <a:t>Cs227_digital system</a:t>
            </a:r>
          </a:p>
          <a:p>
            <a:r>
              <a:rPr lang="en-IN" sz="2800" dirty="0" err="1">
                <a:latin typeface="Algerian" panose="04020705040A02060702" pitchFamily="82" charset="0"/>
              </a:rPr>
              <a:t>Iitp</a:t>
            </a:r>
            <a:r>
              <a:rPr lang="en-IN" sz="2800" dirty="0">
                <a:latin typeface="Algerian" panose="04020705040A02060702" pitchFamily="82" charset="0"/>
              </a:rPr>
              <a:t> </a:t>
            </a:r>
            <a:r>
              <a:rPr lang="en-IN" sz="2800" dirty="0" err="1">
                <a:latin typeface="Algerian" panose="04020705040A02060702" pitchFamily="82" charset="0"/>
              </a:rPr>
              <a:t>b.tech.</a:t>
            </a:r>
            <a:r>
              <a:rPr lang="en-IN" sz="2800" dirty="0">
                <a:latin typeface="Algerian" panose="04020705040A02060702" pitchFamily="82" charset="0"/>
              </a:rPr>
              <a:t> </a:t>
            </a:r>
            <a:r>
              <a:rPr lang="en-IN" sz="2800" dirty="0" err="1">
                <a:latin typeface="Algerian" panose="04020705040A02060702" pitchFamily="82" charset="0"/>
              </a:rPr>
              <a:t>cse</a:t>
            </a:r>
            <a:r>
              <a:rPr lang="en-IN" sz="2800" dirty="0">
                <a:latin typeface="Algerian" panose="04020705040A02060702" pitchFamily="82" charset="0"/>
              </a:rPr>
              <a:t>(3</a:t>
            </a:r>
            <a:r>
              <a:rPr lang="en-IN" sz="2800" baseline="30000" dirty="0">
                <a:latin typeface="Algerian" panose="04020705040A02060702" pitchFamily="82" charset="0"/>
              </a:rPr>
              <a:t>rd</a:t>
            </a:r>
            <a:r>
              <a:rPr lang="en-IN" sz="2800" dirty="0">
                <a:latin typeface="Algerian" panose="04020705040A02060702" pitchFamily="82" charset="0"/>
              </a:rPr>
              <a:t> </a:t>
            </a:r>
            <a:r>
              <a:rPr lang="en-IN" sz="2800" dirty="0" err="1">
                <a:latin typeface="Algerian" panose="04020705040A02060702" pitchFamily="82" charset="0"/>
              </a:rPr>
              <a:t>sem</a:t>
            </a:r>
            <a:r>
              <a:rPr lang="en-IN" sz="2800" dirty="0">
                <a:latin typeface="Algerian" panose="04020705040A02060702" pitchFamily="82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059148-5982-BCD4-93F5-21EE80616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168" y="1710165"/>
            <a:ext cx="6957663" cy="49305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6EBFE9-1797-17F5-3A4E-93650AC87EEE}"/>
              </a:ext>
            </a:extLst>
          </p:cNvPr>
          <p:cNvSpPr txBox="1"/>
          <p:nvPr/>
        </p:nvSpPr>
        <p:spPr>
          <a:xfrm>
            <a:off x="2276670" y="746449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Hexa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decimal Mod 12 counter: This will count from 1 to 12 upon giving clock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0B1294-9D76-EAE8-32DB-485944025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440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57077D-BC6D-7991-0C27-1699E2DE9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089" y="2376529"/>
            <a:ext cx="6821237" cy="39962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56C8D1-40BD-2326-3857-3040C8F3EA89}"/>
              </a:ext>
            </a:extLst>
          </p:cNvPr>
          <p:cNvSpPr txBox="1"/>
          <p:nvPr/>
        </p:nvSpPr>
        <p:spPr>
          <a:xfrm>
            <a:off x="2453952" y="1278295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Hexa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decimal Mod 60 counter: This will count from 0 to 59 upon giving clock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3C71D6-1837-0150-D22A-A2B96E3D8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47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4B888F-039B-03CD-1730-8D6EB7A78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628" y="1310284"/>
            <a:ext cx="5662262" cy="54247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02F8AC-28E5-315D-92B6-B51CDC95660F}"/>
              </a:ext>
            </a:extLst>
          </p:cNvPr>
          <p:cNvSpPr txBox="1"/>
          <p:nvPr/>
        </p:nvSpPr>
        <p:spPr>
          <a:xfrm>
            <a:off x="2192694" y="382555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Binary Mod 12 counter: This will count from 0 to 11 upon giving clock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81D4C9-CB3C-BD3A-3A74-2C801A0A3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35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6C20B0-F374-D21A-0ADC-EE4F67376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7532" y="979715"/>
            <a:ext cx="7146104" cy="57943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19EADB-FC2B-634B-328B-1DB4F5B2C720}"/>
              </a:ext>
            </a:extLst>
          </p:cNvPr>
          <p:cNvSpPr txBox="1"/>
          <p:nvPr/>
        </p:nvSpPr>
        <p:spPr>
          <a:xfrm>
            <a:off x="1586204" y="148718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Binary Mod 31 counter: This will count from 1 to 31 upon giving clock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ACA324-81B0-90EC-D9BD-69C3F95F4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61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901F04-698B-7BE3-97E3-6CE310161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221" y="975552"/>
            <a:ext cx="5448798" cy="57611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007E53-1A8E-E3E8-B836-B6BA30C23E77}"/>
              </a:ext>
            </a:extLst>
          </p:cNvPr>
          <p:cNvSpPr txBox="1"/>
          <p:nvPr/>
        </p:nvSpPr>
        <p:spPr>
          <a:xfrm>
            <a:off x="1586204" y="148718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Binary Mod 30 counter: This will count from 1 to 30 upon giving clock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6D7806-7A18-FB97-9192-57589F0B8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597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51CECA-EE4C-8289-564C-FF1F148A2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117" y="704940"/>
            <a:ext cx="5114402" cy="61530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B480A5-704C-F90B-9C99-1EDE5AB9FE9A}"/>
              </a:ext>
            </a:extLst>
          </p:cNvPr>
          <p:cNvSpPr txBox="1"/>
          <p:nvPr/>
        </p:nvSpPr>
        <p:spPr>
          <a:xfrm>
            <a:off x="222709" y="1203077"/>
            <a:ext cx="3172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Binary Mod 28 counter: This will count from 1 to 28 upon giving clock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45A299-18FC-75B6-DFAF-9CF3B2CBB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837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A65CBE-CA6B-03D1-5E2B-6D964348A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814" y="2539592"/>
            <a:ext cx="5387807" cy="28425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1825EA-F8BC-A1ED-A414-F29FA0C39AC7}"/>
              </a:ext>
            </a:extLst>
          </p:cNvPr>
          <p:cNvSpPr txBox="1"/>
          <p:nvPr/>
        </p:nvSpPr>
        <p:spPr>
          <a:xfrm>
            <a:off x="2015413" y="1475902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AM-PM change module: </a:t>
            </a:r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achange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from AM to PM upon giving clock.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259431-84E1-C75F-4EA2-D929A68B7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59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79CF02-1C00-5964-3426-170BA674D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850" y="1360248"/>
            <a:ext cx="7036691" cy="52644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3AF390-0EE2-F581-835F-8707E9561D28}"/>
              </a:ext>
            </a:extLst>
          </p:cNvPr>
          <p:cNvSpPr txBox="1"/>
          <p:nvPr/>
        </p:nvSpPr>
        <p:spPr>
          <a:xfrm>
            <a:off x="1439247" y="371965"/>
            <a:ext cx="61068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AM-PM change fo</a:t>
            </a:r>
            <a:r>
              <a:rPr lang="en-IN" dirty="0">
                <a:solidFill>
                  <a:schemeClr val="bg1">
                    <a:lumMod val="95000"/>
                    <a:lumOff val="5000"/>
                  </a:schemeClr>
                </a:solidFill>
              </a:rPr>
              <a:t>r LED matrix</a:t>
            </a:r>
            <a:r>
              <a:rPr lang="en-IN" sz="1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: </a:t>
            </a:r>
            <a:r>
              <a:rPr lang="en-IN" dirty="0">
                <a:solidFill>
                  <a:schemeClr val="bg1">
                    <a:lumMod val="95000"/>
                    <a:lumOff val="5000"/>
                  </a:schemeClr>
                </a:solidFill>
              </a:rPr>
              <a:t>This will display AM/PM on display</a:t>
            </a:r>
            <a:r>
              <a:rPr lang="en-IN" sz="1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5F83D64-74E9-8B52-4458-E777D83CB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43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8C7836-CAE0-88BF-07A2-83B7D2D91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8167" y="2267293"/>
            <a:ext cx="5795666" cy="36016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2B53FF-F39A-CBDF-EBFD-4F1EB7C74B01}"/>
              </a:ext>
            </a:extLst>
          </p:cNvPr>
          <p:cNvSpPr txBox="1"/>
          <p:nvPr/>
        </p:nvSpPr>
        <p:spPr>
          <a:xfrm>
            <a:off x="2640564" y="1158661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Day Module counter : it will change from 1-7 upon giving clock for days of week.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2358FCD-C9CB-E02C-9153-8C65FC2A9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65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BDED0A-4AD5-205D-F005-F8AE2FEC8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3806" y="1988170"/>
            <a:ext cx="6210838" cy="42066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974494-E6EC-D3D3-1464-552D42E27CE0}"/>
              </a:ext>
            </a:extLst>
          </p:cNvPr>
          <p:cNvSpPr txBox="1"/>
          <p:nvPr/>
        </p:nvSpPr>
        <p:spPr>
          <a:xfrm>
            <a:off x="2388638" y="972049"/>
            <a:ext cx="5309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STOPWATCH: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A43167-7949-6590-4C2B-E18094DC7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469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23C009-F297-E54B-8AEA-535988252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ADAAE3-5797-43F4-6939-05F62B5C037C}"/>
              </a:ext>
            </a:extLst>
          </p:cNvPr>
          <p:cNvSpPr txBox="1"/>
          <p:nvPr/>
        </p:nvSpPr>
        <p:spPr>
          <a:xfrm>
            <a:off x="1315616" y="653143"/>
            <a:ext cx="76604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Aim: Implementation of digital clock and </a:t>
            </a:r>
            <a:r>
              <a:rPr lang="en-US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calender</a:t>
            </a:r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in LOGISIM using various </a:t>
            </a:r>
            <a:r>
              <a:rPr lang="en-US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compnents</a:t>
            </a:r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.</a:t>
            </a:r>
          </a:p>
          <a:p>
            <a:endParaRPr lang="en-US" sz="2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Components Used: Gates, flip flop, decoder, </a:t>
            </a:r>
            <a:r>
              <a:rPr lang="en-US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Multiplxer</a:t>
            </a:r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hexa</a:t>
            </a:r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digit display, mod 10 counter, mod 6 counter, mod2, mod3, LED matrix.</a:t>
            </a:r>
            <a:endParaRPr lang="en-IN" sz="2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3B1D47-9D4A-CA96-160C-754942C2F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540" y="3188803"/>
            <a:ext cx="8612919" cy="301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420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A14823-D50B-4279-C064-0BAD2135D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6295" y="55957"/>
            <a:ext cx="8438007" cy="67460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A98596-15CA-1156-7BC1-4B67025B4D52}"/>
              </a:ext>
            </a:extLst>
          </p:cNvPr>
          <p:cNvSpPr txBox="1"/>
          <p:nvPr/>
        </p:nvSpPr>
        <p:spPr>
          <a:xfrm>
            <a:off x="335903" y="309576"/>
            <a:ext cx="1222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MAIN CIRCUIT: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72D9D2-29F2-D2F1-22EA-01D505850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4302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113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0B1099-A307-83F2-0C99-551E39927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26" y="1731599"/>
            <a:ext cx="11894947" cy="41653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9B9D14-67E8-0E77-18BC-DC3D22C31156}"/>
              </a:ext>
            </a:extLst>
          </p:cNvPr>
          <p:cNvSpPr txBox="1"/>
          <p:nvPr/>
        </p:nvSpPr>
        <p:spPr>
          <a:xfrm>
            <a:off x="1166328" y="888074"/>
            <a:ext cx="5309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Final Output of project: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F0D16E-61D3-1F55-8624-068118F6D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444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B61274-C5B1-50A2-82D3-4E13B489A18B}"/>
              </a:ext>
            </a:extLst>
          </p:cNvPr>
          <p:cNvSpPr txBox="1"/>
          <p:nvPr/>
        </p:nvSpPr>
        <p:spPr>
          <a:xfrm>
            <a:off x="867748" y="895739"/>
            <a:ext cx="920931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Working Principle: this will work on the principle of clock pulse i.e. minute will change when second will </a:t>
            </a:r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comple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60, and hour will change when minute will complete 60. am-pm will change when hour will reach 12.</a:t>
            </a:r>
          </a:p>
          <a:p>
            <a:endParaRPr lang="en-IN" sz="2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Day and date will change when PM – AM change occurs.</a:t>
            </a:r>
          </a:p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Month change when it will again reach 1.</a:t>
            </a:r>
          </a:p>
          <a:p>
            <a:endParaRPr lang="en-IN" sz="2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endParaRPr lang="en-IN" sz="2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endParaRPr lang="en-IN" sz="2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endParaRPr lang="en-IN" sz="2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endParaRPr lang="en-IN" sz="2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endParaRPr lang="en-IN" sz="2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                                 Thank you….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A2EDA4-8699-EA0C-591E-143676D52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471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A4DA26-A40F-2600-D8D1-063D79A85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391" y="2256065"/>
            <a:ext cx="5677994" cy="40794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11A210-BF57-EEAB-7EA0-948A89817F3C}"/>
              </a:ext>
            </a:extLst>
          </p:cNvPr>
          <p:cNvSpPr txBox="1"/>
          <p:nvPr/>
        </p:nvSpPr>
        <p:spPr>
          <a:xfrm>
            <a:off x="2873829" y="1278294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Hexa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decimal Mod 2 counter: This will count from 0 to 1 upon giving clock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047205-09DA-5853-CDA5-07FAC31E2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972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F690305-7143-5678-9A0E-B18722870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417" y="2315078"/>
            <a:ext cx="5173626" cy="42828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A1C5B8F-3758-E98B-1434-D02723DDAA4C}"/>
              </a:ext>
            </a:extLst>
          </p:cNvPr>
          <p:cNvSpPr txBox="1"/>
          <p:nvPr/>
        </p:nvSpPr>
        <p:spPr>
          <a:xfrm>
            <a:off x="2873829" y="1278294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Hexa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decimal Mod 3 counter: This will count from 0 to 2 upon giving clock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AAA0F0-39F0-8684-AF1F-C37B382A4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096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4964BD-7D8F-C435-8F51-22303FC73123}"/>
              </a:ext>
            </a:extLst>
          </p:cNvPr>
          <p:cNvSpPr txBox="1"/>
          <p:nvPr/>
        </p:nvSpPr>
        <p:spPr>
          <a:xfrm>
            <a:off x="2920482" y="1287625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Hexa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decimal Mod 4 counter: This will count from 0 to 3 upon giving clock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330AC4-4B09-B8A9-E355-271EC101F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964" y="2439553"/>
            <a:ext cx="5122942" cy="39353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50D1A73-6ACE-99F3-778C-0AF0B73FA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899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958AE4-211E-0F4D-B12D-F931CB0A6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698" y="2238536"/>
            <a:ext cx="5410669" cy="43590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BEB4E8-C848-157D-D487-3ECCDEC5C177}"/>
              </a:ext>
            </a:extLst>
          </p:cNvPr>
          <p:cNvSpPr txBox="1"/>
          <p:nvPr/>
        </p:nvSpPr>
        <p:spPr>
          <a:xfrm>
            <a:off x="2920482" y="1287625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Hexa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decimal Mod 6 counter: This will count from 0 to 5 upon giving clock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98065D-084F-D69C-A289-42779D4B3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762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DD111E-2A73-21DF-68C0-44C5B8675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932" y="2204634"/>
            <a:ext cx="5982218" cy="4389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80C01E-029D-5B0E-76F3-B4409735B18F}"/>
              </a:ext>
            </a:extLst>
          </p:cNvPr>
          <p:cNvSpPr txBox="1"/>
          <p:nvPr/>
        </p:nvSpPr>
        <p:spPr>
          <a:xfrm>
            <a:off x="2920482" y="1287625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Hexa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decimal Mod 7 counter: This will count from 0 to 6 upon giving clock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CE08B4-09D0-0F4E-B6AF-601535D19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48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B2DFA9-C4EB-2273-487D-3662D65A9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410" y="983260"/>
            <a:ext cx="5951027" cy="58000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610F28-F4A5-2D85-36F6-6D78CC131C64}"/>
              </a:ext>
            </a:extLst>
          </p:cNvPr>
          <p:cNvSpPr txBox="1"/>
          <p:nvPr/>
        </p:nvSpPr>
        <p:spPr>
          <a:xfrm>
            <a:off x="690466" y="152263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Hexa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decimal Mod 10 counter: This will count from 0 to 9 upon giving clock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69EF33-AD1B-89A1-1239-9E5EE23FA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49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1E0D29-95F6-FCE6-806D-7EB6FD262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140" y="2257197"/>
            <a:ext cx="5776461" cy="43590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43A2EB-108D-E5F6-54D2-8FBFB20D35D0}"/>
              </a:ext>
            </a:extLst>
          </p:cNvPr>
          <p:cNvSpPr txBox="1"/>
          <p:nvPr/>
        </p:nvSpPr>
        <p:spPr>
          <a:xfrm>
            <a:off x="2920482" y="1287625"/>
            <a:ext cx="530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Hexa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decimal Mod 12 counter: This will count from 0 to 11 upon giving clock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9913DE-20C1-94C1-0503-720EC1D63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754" y="0"/>
            <a:ext cx="140009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8215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177</TotalTime>
  <Words>396</Words>
  <Application>Microsoft Office PowerPoint</Application>
  <PresentationFormat>Widescreen</PresentationFormat>
  <Paragraphs>39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Algerian</vt:lpstr>
      <vt:lpstr>Arial</vt:lpstr>
      <vt:lpstr>Calibri</vt:lpstr>
      <vt:lpstr>Goudy Stout</vt:lpstr>
      <vt:lpstr>Tw Cen MT</vt:lpstr>
      <vt:lpstr>Circuit</vt:lpstr>
      <vt:lpstr>Logisim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Logisim project</dc:title>
  <dc:creator>Abhinay kumar</dc:creator>
  <cp:lastModifiedBy>Abhinay kumar</cp:lastModifiedBy>
  <cp:revision>3</cp:revision>
  <dcterms:created xsi:type="dcterms:W3CDTF">2023-12-03T08:40:06Z</dcterms:created>
  <dcterms:modified xsi:type="dcterms:W3CDTF">2023-12-04T17:05:17Z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